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60" r:id="rId2"/>
    <p:sldMasterId id="2147483861" r:id="rId3"/>
  </p:sldMasterIdLst>
  <p:sldIdLst>
    <p:sldId id="256" r:id="rId4"/>
    <p:sldId id="258" r:id="rId5"/>
    <p:sldId id="263" r:id="rId6"/>
    <p:sldId id="264" r:id="rId7"/>
    <p:sldId id="262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44567055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9168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6576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6978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581025"/>
            <a:ext cx="10515600" cy="72707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SM Book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8600" y="1778000"/>
            <a:ext cx="7518400" cy="3873500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01</a:t>
            </a:r>
          </a:p>
          <a:p>
            <a:pPr lvl="0"/>
            <a:r>
              <a:rPr lang="en-US" dirty="0"/>
              <a:t>Title 02</a:t>
            </a:r>
          </a:p>
          <a:p>
            <a:pPr lvl="0"/>
            <a:r>
              <a:rPr lang="en-US" dirty="0"/>
              <a:t>Title 03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14" name="Text Box 15"/>
          <p:cNvSpPr txBox="1"/>
          <p:nvPr userDrawn="1"/>
        </p:nvSpPr>
        <p:spPr>
          <a:xfrm>
            <a:off x="288925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6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807"/>
            <a:ext cx="12192000" cy="310593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948690" y="1361439"/>
            <a:ext cx="1252221" cy="54610"/>
            <a:chOff x="0" y="0"/>
            <a:chExt cx="1179604" cy="54610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9516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2062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689101"/>
            <a:ext cx="10515600" cy="440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35025"/>
            <a:ext cx="8191500" cy="536575"/>
          </a:xfrm>
          <a:prstGeom prst="rect">
            <a:avLst/>
          </a:prstGeom>
        </p:spPr>
        <p:txBody>
          <a:bodyPr/>
          <a:lstStyle>
            <a:lvl1pPr>
              <a:defRPr lang="en-US" sz="1100">
                <a:effectLst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Page Title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70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65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0735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558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529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4927600" cy="43942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500" baseline="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Bullet Point 1</a:t>
            </a:r>
          </a:p>
          <a:p>
            <a:pPr lvl="0"/>
            <a:r>
              <a:rPr lang="en-US" dirty="0"/>
              <a:t>Bullet Point 2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789738" y="1549400"/>
            <a:ext cx="5072062" cy="4394200"/>
          </a:xfrm>
          <a:custGeom>
            <a:avLst/>
            <a:gdLst>
              <a:gd name="connsiteX0" fmla="*/ 0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0 w 5072062"/>
              <a:gd name="connsiteY4" fmla="*/ 0 h 4394200"/>
              <a:gd name="connsiteX0" fmla="*/ 1075266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1075266 w 5072062"/>
              <a:gd name="connsiteY4" fmla="*/ 0 h 439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394200">
                <a:moveTo>
                  <a:pt x="1075266" y="0"/>
                </a:moveTo>
                <a:lnTo>
                  <a:pt x="5072062" y="0"/>
                </a:lnTo>
                <a:lnTo>
                  <a:pt x="5072062" y="4394200"/>
                </a:lnTo>
                <a:lnTo>
                  <a:pt x="0" y="4394200"/>
                </a:lnTo>
                <a:lnTo>
                  <a:pt x="1075266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020618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88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680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041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8624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237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70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447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0671996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556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9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39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004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7832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0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9158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9006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721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47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121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5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0321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11810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471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669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027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7345546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13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27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200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760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3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8" name="Text Box 15"/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0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13" r:id="rId12"/>
    <p:sldLayoutId id="2147483672" r:id="rId13"/>
    <p:sldLayoutId id="2147483673" r:id="rId14"/>
    <p:sldLayoutId id="2147483651" r:id="rId1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8418"/>
            <a:ext cx="12192000" cy="2109582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3708400" y="2667000"/>
            <a:ext cx="4775200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SM Book" pitchFamily="50" charset="0"/>
              </a:rPr>
              <a:t>Thank You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1486591"/>
            <a:ext cx="2194560" cy="4267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5219700" y="3783965"/>
            <a:ext cx="1752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9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12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D6999B5-639B-013D-A5B1-FB0621856C9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9" name="Text Box 15">
            <a:extLst>
              <a:ext uri="{FF2B5EF4-FFF2-40B4-BE49-F238E27FC236}">
                <a16:creationId xmlns:a16="http://schemas.microsoft.com/office/drawing/2014/main" xmlns="" id="{2904CCF3-5203-5667-9D42-4F906E1033D4}"/>
              </a:ext>
            </a:extLst>
          </p:cNvPr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3504D638-166E-CB4F-4645-1835E322CC68}"/>
              </a:ext>
            </a:extLst>
          </p:cNvPr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1" name="Text Box 16">
              <a:extLst>
                <a:ext uri="{FF2B5EF4-FFF2-40B4-BE49-F238E27FC236}">
                  <a16:creationId xmlns:a16="http://schemas.microsoft.com/office/drawing/2014/main" xmlns="" id="{8A5861A5-5257-744F-16E0-76DB7E258B93}"/>
                </a:ext>
              </a:extLst>
            </p:cNvPr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8B5DA070-C3A6-B98A-2BC4-45D3346CE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5F63189-8695-D809-877F-00DB3608F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1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33870/how-can-i-create-a-copy-of-an-oracle-table-without-copying-the-data" TargetMode="External"/><Relationship Id="rId2" Type="http://schemas.openxmlformats.org/officeDocument/2006/relationships/hyperlink" Target="https://stackoverflow.com/questions/8997399/creating-duplicate-table-from-existing-table" TargetMode="External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stackoverflow.com/questions/52696792/create-full-copy-of-existing-table-in-orac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1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17" r="14017"/>
          <a:stretch>
            <a:fillRect/>
          </a:stretch>
        </p:blipFill>
        <p:spPr>
          <a:solidFill>
            <a:srgbClr val="002060"/>
          </a:solidFill>
        </p:spPr>
      </p:pic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</a:t>
            </a:r>
          </a:p>
          <a:p>
            <a:r>
              <a:rPr lang="en-US" dirty="0"/>
              <a:t>COVER PAGE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ORACLE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5" y="1320800"/>
            <a:ext cx="2285999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3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08842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operator used in select statement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endParaRPr lang="en-US" sz="4000" i="1" dirty="0" smtClean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i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Special </a:t>
            </a:r>
            <a:r>
              <a:rPr lang="en-US" sz="40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operator</a:t>
            </a:r>
          </a:p>
          <a:p>
            <a:pPr>
              <a:lnSpc>
                <a:spcPts val="2500"/>
              </a:lnSpc>
            </a:pPr>
            <a:r>
              <a:rPr lang="en-US" sz="40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----------------</a:t>
            </a:r>
          </a:p>
          <a:p>
            <a:pPr>
              <a:lnSpc>
                <a:spcPts val="2500"/>
              </a:lnSpc>
            </a:pPr>
            <a:r>
              <a:rPr lang="en-US" sz="40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		</a:t>
            </a:r>
            <a:endParaRPr lang="en-US" sz="4000" i="1" dirty="0" smtClean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i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</a:t>
            </a:r>
            <a:r>
              <a:rPr lang="en-US" sz="40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</a:t>
            </a:r>
          </a:p>
          <a:p>
            <a:pPr>
              <a:lnSpc>
                <a:spcPts val="2500"/>
              </a:lnSpc>
            </a:pPr>
            <a:endParaRPr lang="en-US" sz="4000" i="1" dirty="0" smtClean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i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Write </a:t>
            </a:r>
            <a:r>
              <a:rPr lang="en-US" sz="40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query to display the employees who are </a:t>
            </a:r>
            <a:endParaRPr lang="en-US" sz="4000" i="1" dirty="0" smtClean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i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belongs </a:t>
            </a:r>
            <a:r>
              <a:rPr lang="en-US" sz="40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the </a:t>
            </a:r>
            <a:r>
              <a:rPr lang="en-US" sz="4000" i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dept</a:t>
            </a:r>
            <a:r>
              <a:rPr lang="en-US" sz="40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numbers 10 and 30.</a:t>
            </a:r>
          </a:p>
          <a:p>
            <a:pPr>
              <a:lnSpc>
                <a:spcPts val="2500"/>
              </a:lnSpc>
            </a:pPr>
            <a:endParaRPr lang="en-US" sz="40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9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121721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operator used in select statement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between		</a:t>
            </a:r>
            <a:endParaRPr lang="en-US" sz="36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</a:rPr>
              <a:t>not </a:t>
            </a:r>
            <a:r>
              <a:rPr lang="en-US" sz="3600" dirty="0">
                <a:solidFill>
                  <a:srgbClr val="0070C0"/>
                </a:solidFill>
              </a:rPr>
              <a:t>between</a:t>
            </a: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</a:rPr>
              <a:t>is </a:t>
            </a:r>
            <a:r>
              <a:rPr lang="en-US" sz="3600" dirty="0">
                <a:solidFill>
                  <a:srgbClr val="0070C0"/>
                </a:solidFill>
              </a:rPr>
              <a:t>null		</a:t>
            </a:r>
            <a:endParaRPr lang="en-US" sz="36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</a:rPr>
              <a:t>is </a:t>
            </a:r>
            <a:r>
              <a:rPr lang="en-US" sz="3600" dirty="0">
                <a:solidFill>
                  <a:srgbClr val="0070C0"/>
                </a:solidFill>
              </a:rPr>
              <a:t>not null</a:t>
            </a:r>
          </a:p>
          <a:p>
            <a:pPr>
              <a:lnSpc>
                <a:spcPts val="2500"/>
              </a:lnSpc>
            </a:pPr>
            <a:endParaRPr lang="en-US" sz="36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</a:rPr>
              <a:t>Write </a:t>
            </a:r>
            <a:r>
              <a:rPr lang="en-US" sz="3600" dirty="0">
                <a:solidFill>
                  <a:srgbClr val="0070C0"/>
                </a:solidFill>
              </a:rPr>
              <a:t>a query to display the employees </a:t>
            </a:r>
            <a:endParaRPr lang="en-US" sz="36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</a:rPr>
              <a:t>who </a:t>
            </a:r>
            <a:r>
              <a:rPr lang="en-US" sz="3600" dirty="0">
                <a:solidFill>
                  <a:srgbClr val="0070C0"/>
                </a:solidFill>
              </a:rPr>
              <a:t>are not getting </a:t>
            </a:r>
            <a:r>
              <a:rPr lang="en-US" sz="3600" dirty="0" err="1">
                <a:solidFill>
                  <a:srgbClr val="0070C0"/>
                </a:solidFill>
              </a:rPr>
              <a:t>comm</a:t>
            </a:r>
            <a:r>
              <a:rPr lang="en-US" sz="3600" dirty="0">
                <a:solidFill>
                  <a:srgbClr val="0070C0"/>
                </a:solidFill>
              </a:rPr>
              <a:t> from </a:t>
            </a:r>
            <a:r>
              <a:rPr lang="en-US" sz="3600" dirty="0" err="1">
                <a:solidFill>
                  <a:srgbClr val="0070C0"/>
                </a:solidFill>
              </a:rPr>
              <a:t>emp</a:t>
            </a:r>
            <a:r>
              <a:rPr lang="en-US" sz="3600" dirty="0">
                <a:solidFill>
                  <a:srgbClr val="0070C0"/>
                </a:solidFill>
              </a:rPr>
              <a:t> table</a:t>
            </a:r>
          </a:p>
          <a:p>
            <a:pPr>
              <a:lnSpc>
                <a:spcPts val="25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query to display the employees </a:t>
            </a:r>
            <a:endParaRPr lang="en-US" sz="36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 smtClean="0">
                <a:solidFill>
                  <a:srgbClr val="0070C0"/>
                </a:solidFill>
              </a:rPr>
              <a:t>who </a:t>
            </a:r>
            <a:r>
              <a:rPr lang="en-US" sz="3600" dirty="0">
                <a:solidFill>
                  <a:srgbClr val="0070C0"/>
                </a:solidFill>
              </a:rPr>
              <a:t>are getting </a:t>
            </a:r>
            <a:r>
              <a:rPr lang="en-US" sz="3600" dirty="0" err="1">
                <a:solidFill>
                  <a:srgbClr val="0070C0"/>
                </a:solidFill>
              </a:rPr>
              <a:t>comm</a:t>
            </a:r>
            <a:r>
              <a:rPr lang="en-US" sz="3600" dirty="0">
                <a:solidFill>
                  <a:srgbClr val="0070C0"/>
                </a:solidFill>
              </a:rPr>
              <a:t> from </a:t>
            </a:r>
            <a:r>
              <a:rPr lang="en-US" sz="3600" dirty="0" err="1">
                <a:solidFill>
                  <a:srgbClr val="0070C0"/>
                </a:solidFill>
              </a:rPr>
              <a:t>emp</a:t>
            </a:r>
            <a:r>
              <a:rPr lang="en-US" sz="3600" dirty="0">
                <a:solidFill>
                  <a:srgbClr val="0070C0"/>
                </a:solidFill>
              </a:rPr>
              <a:t> table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5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5"/>
            <a:ext cx="10035489" cy="133854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operator used in select statement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549398"/>
            <a:ext cx="11377508" cy="4394201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like		</a:t>
            </a:r>
            <a:endParaRPr lang="en-US" sz="28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</a:rPr>
              <a:t>not like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the employees whose </a:t>
            </a:r>
            <a:r>
              <a:rPr lang="en-US" sz="2800" dirty="0" err="1">
                <a:solidFill>
                  <a:srgbClr val="0070C0"/>
                </a:solidFill>
              </a:rPr>
              <a:t>ename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en-US" sz="28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</a:rPr>
              <a:t>start </a:t>
            </a:r>
            <a:r>
              <a:rPr lang="en-US" sz="2800" dirty="0">
                <a:solidFill>
                  <a:srgbClr val="0070C0"/>
                </a:solidFill>
              </a:rPr>
              <a:t>with 'M'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using like operator</a:t>
            </a:r>
          </a:p>
          <a:p>
            <a:pPr>
              <a:lnSpc>
                <a:spcPts val="2500"/>
              </a:lnSpc>
            </a:pPr>
            <a:endParaRPr lang="en-US" sz="28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</a:rPr>
              <a:t>Write </a:t>
            </a:r>
            <a:r>
              <a:rPr lang="en-US" sz="2800" dirty="0">
                <a:solidFill>
                  <a:srgbClr val="0070C0"/>
                </a:solidFill>
              </a:rPr>
              <a:t>a query to display the employees where </a:t>
            </a:r>
            <a:r>
              <a:rPr lang="en-US" sz="2800" dirty="0" err="1">
                <a:solidFill>
                  <a:srgbClr val="0070C0"/>
                </a:solidFill>
              </a:rPr>
              <a:t>ename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en-US" sz="28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</a:rPr>
              <a:t>2nd </a:t>
            </a:r>
            <a:r>
              <a:rPr lang="en-US" sz="2800" dirty="0">
                <a:solidFill>
                  <a:srgbClr val="0070C0"/>
                </a:solidFill>
              </a:rPr>
              <a:t>will be 'L'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using like operator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20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6"/>
            <a:ext cx="10421855" cy="716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operator used in select statement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3137" y="1703672"/>
            <a:ext cx="11494703" cy="4239927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Write a query to display the employees who are joining in the month </a:t>
            </a:r>
            <a:r>
              <a:rPr lang="en-US" sz="2800" dirty="0" err="1">
                <a:solidFill>
                  <a:srgbClr val="0070C0"/>
                </a:solidFill>
              </a:rPr>
              <a:t>dec</a:t>
            </a:r>
            <a:r>
              <a:rPr lang="en-US" sz="2800" dirty="0">
                <a:solidFill>
                  <a:srgbClr val="0070C0"/>
                </a:solidFill>
              </a:rPr>
              <a:t>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using like operator</a:t>
            </a:r>
          </a:p>
          <a:p>
            <a:pPr>
              <a:lnSpc>
                <a:spcPts val="2500"/>
              </a:lnSpc>
            </a:pPr>
            <a:endParaRPr lang="en-US" sz="28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</a:rPr>
              <a:t>Write </a:t>
            </a:r>
            <a:r>
              <a:rPr lang="en-US" sz="2800" dirty="0">
                <a:solidFill>
                  <a:srgbClr val="0070C0"/>
                </a:solidFill>
              </a:rPr>
              <a:t>a query to display the employees who are joining in the year 81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using like operator</a:t>
            </a:r>
          </a:p>
          <a:p>
            <a:pPr>
              <a:lnSpc>
                <a:spcPts val="2500"/>
              </a:lnSpc>
            </a:pPr>
            <a:endParaRPr lang="en-US" sz="28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</a:rPr>
              <a:t>Write </a:t>
            </a:r>
            <a:r>
              <a:rPr lang="en-US" sz="2800" dirty="0">
                <a:solidFill>
                  <a:srgbClr val="0070C0"/>
                </a:solidFill>
              </a:rPr>
              <a:t>a query to display the employees whose </a:t>
            </a:r>
            <a:r>
              <a:rPr lang="en-US" sz="2800" dirty="0" err="1">
                <a:solidFill>
                  <a:srgbClr val="0070C0"/>
                </a:solidFill>
              </a:rPr>
              <a:t>ename</a:t>
            </a:r>
            <a:r>
              <a:rPr lang="en-US" sz="2800" dirty="0">
                <a:solidFill>
                  <a:srgbClr val="0070C0"/>
                </a:solidFill>
              </a:rPr>
              <a:t> start with 's_' from </a:t>
            </a:r>
            <a:r>
              <a:rPr lang="en-US" sz="2800" dirty="0" err="1">
                <a:solidFill>
                  <a:srgbClr val="0070C0"/>
                </a:solidFill>
              </a:rPr>
              <a:t>emp</a:t>
            </a:r>
            <a:r>
              <a:rPr lang="en-US" sz="2800" dirty="0">
                <a:solidFill>
                  <a:srgbClr val="0070C0"/>
                </a:solidFill>
              </a:rPr>
              <a:t> table using like operator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97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365125"/>
            <a:ext cx="8919678" cy="13385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Rules of Precedence: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Order Evaluated     Operator 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1                            Arithmetic operators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2                           Concatenation operator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3                           Comparison conditions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4                           Is[not]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null,like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,[not]in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5                           [not]between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6                           Not logical condition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7                           And logical condition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8                          Or logical condition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                                                                                   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88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214162"/>
            <a:ext cx="9018058" cy="84461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Character Strings and Dates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Character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Strings and Dates values are enclosed in single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quotation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marks.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Character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values are case sensitive and date values are format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sensitive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Default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date format is DD-MON-RR   OR  DD-MON-YY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0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764" y="214162"/>
            <a:ext cx="9586762" cy="103712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Order By Clause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                                                                                  </a:t>
            </a:r>
          </a:p>
          <a:p>
            <a:pPr>
              <a:lnSpc>
                <a:spcPts val="2500"/>
              </a:lnSpc>
            </a:pP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ASC:ascending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order,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Default(ASC)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DESC: descending order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56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The Order by clause comes last in the select statement.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                                                                                  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Ex: 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Select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ename,job,deptno,hiredate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from emp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order by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hiredate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;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87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Sorting in Descending order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Ex: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Select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ename,job,deptno,hiredate</a:t>
            </a: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from emp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order by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hiredate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desc;</a:t>
            </a: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                                                                                  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37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- Sorting by column Alias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Ex: 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Select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empno,ename,salary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*12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annsal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from emp 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order by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annsal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;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53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DA7B07EA-28EA-32EA-4B55-2B85ED1E0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70888"/>
            <a:ext cx="821917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3600" b="1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Basic select statement</a:t>
            </a:r>
            <a:endParaRPr kumimoji="0" lang="en-US" altLang="en-US" sz="3600" b="1" i="1" u="none" strike="noStrike" cap="none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4DA976A-461B-6FB7-5DC9-30E9433AA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961345" cy="43942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ORACLE is a relational database product which is used to store data permanently in secondary storage devices.</a:t>
            </a:r>
          </a:p>
          <a:p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select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*|{[distinct]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column|expression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[alias],....n}</a:t>
            </a: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tablename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where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cond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group by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col_list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having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cond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order by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col_list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[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asc|desc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81444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- Sorting by Multiple columns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Ex: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Select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ename,deptno,salary</a:t>
            </a: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from emp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order by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deptno,salary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Desc;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08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0D5667-5CDB-8088-00DD-CE802FB6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29D0CE-D909-741F-EEBE-07A02610C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016000"/>
            <a:ext cx="12310712" cy="5057541"/>
          </a:xfrm>
        </p:spPr>
        <p:txBody>
          <a:bodyPr>
            <a:normAutofit/>
          </a:bodyPr>
          <a:lstStyle/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r>
              <a:rPr lang="en-IN" sz="3200"/>
              <a:t>                                           THANK YOU</a:t>
            </a:r>
          </a:p>
          <a:p>
            <a:pPr lvl="1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47374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/>
              <a:t>Defining SQL order of execution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9400"/>
            <a:ext cx="9052775" cy="452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7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Basic select statement</a:t>
            </a:r>
            <a:endParaRPr lang="en-US" sz="40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135781"/>
            <a:ext cx="11174308" cy="4807819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0070C0"/>
                </a:solidFill>
              </a:rPr>
              <a:t>selecting all columns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0070C0"/>
                </a:solidFill>
              </a:rPr>
              <a:t>select </a:t>
            </a:r>
            <a:r>
              <a:rPr lang="en-US" sz="2800" b="1" i="1" dirty="0">
                <a:solidFill>
                  <a:srgbClr val="0070C0"/>
                </a:solidFill>
              </a:rPr>
              <a:t>specific columns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0070C0"/>
                </a:solidFill>
              </a:rPr>
              <a:t>Defining </a:t>
            </a:r>
            <a:r>
              <a:rPr lang="en-US" sz="2800" b="1" i="1" dirty="0">
                <a:solidFill>
                  <a:srgbClr val="0070C0"/>
                </a:solidFill>
              </a:rPr>
              <a:t>a null </a:t>
            </a:r>
            <a:r>
              <a:rPr lang="en-US" sz="2800" b="1" i="1" dirty="0" smtClean="0">
                <a:solidFill>
                  <a:srgbClr val="0070C0"/>
                </a:solidFill>
              </a:rPr>
              <a:t>value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0070C0"/>
                </a:solidFill>
              </a:rPr>
              <a:t>Null values in arithmetic expression</a:t>
            </a:r>
          </a:p>
          <a:p>
            <a:pPr>
              <a:lnSpc>
                <a:spcPts val="2500"/>
              </a:lnSpc>
            </a:pPr>
            <a:endParaRPr lang="en-US" sz="2800" b="1" i="1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0070C0"/>
                </a:solidFill>
              </a:rPr>
              <a:t>NVL</a:t>
            </a:r>
            <a:r>
              <a:rPr lang="en-US" sz="2800" b="1" i="1" dirty="0">
                <a:solidFill>
                  <a:srgbClr val="0070C0"/>
                </a:solidFill>
              </a:rPr>
              <a:t>() function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0070C0"/>
                </a:solidFill>
              </a:rPr>
              <a:t>---------------</a:t>
            </a:r>
          </a:p>
          <a:p>
            <a:pPr>
              <a:lnSpc>
                <a:spcPts val="2500"/>
              </a:lnSpc>
            </a:pPr>
            <a:r>
              <a:rPr lang="en-US" sz="2800" b="1" i="1" dirty="0" err="1">
                <a:solidFill>
                  <a:srgbClr val="0070C0"/>
                </a:solidFill>
              </a:rPr>
              <a:t>nvl</a:t>
            </a:r>
            <a:r>
              <a:rPr lang="en-US" sz="2800" b="1" i="1" dirty="0">
                <a:solidFill>
                  <a:srgbClr val="0070C0"/>
                </a:solidFill>
              </a:rPr>
              <a:t>(expr1,expr2</a:t>
            </a:r>
            <a:r>
              <a:rPr lang="en-US" sz="2800" b="1" i="1" dirty="0" smtClean="0">
                <a:solidFill>
                  <a:srgbClr val="0070C0"/>
                </a:solidFill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0070C0"/>
                </a:solidFill>
              </a:rPr>
              <a:t>Write a query to display </a:t>
            </a:r>
            <a:r>
              <a:rPr lang="en-US" sz="2800" b="1" i="1" dirty="0" err="1">
                <a:solidFill>
                  <a:srgbClr val="0070C0"/>
                </a:solidFill>
              </a:rPr>
              <a:t>ename,sal,comm,grosssal</a:t>
            </a:r>
            <a:r>
              <a:rPr lang="en-US" sz="2800" b="1" i="1" dirty="0">
                <a:solidFill>
                  <a:srgbClr val="0070C0"/>
                </a:solidFill>
              </a:rPr>
              <a:t> of </a:t>
            </a:r>
            <a:r>
              <a:rPr lang="en-US" sz="2800" b="1" i="1" dirty="0" smtClean="0">
                <a:solidFill>
                  <a:srgbClr val="0070C0"/>
                </a:solidFill>
              </a:rPr>
              <a:t>employee </a:t>
            </a:r>
            <a:r>
              <a:rPr lang="en-US" sz="2800" b="1" i="1" dirty="0">
                <a:solidFill>
                  <a:srgbClr val="0070C0"/>
                </a:solidFill>
              </a:rPr>
              <a:t>smith fro m employee table.</a:t>
            </a:r>
          </a:p>
          <a:p>
            <a:pPr>
              <a:lnSpc>
                <a:spcPts val="2500"/>
              </a:lnSpc>
            </a:pPr>
            <a:endParaRPr lang="en-US" sz="2800" b="1" i="1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endParaRPr lang="en-US" sz="2800" b="1" i="1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6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Basic select statement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937240" cy="4394200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Defining a column alias</a:t>
            </a:r>
          </a:p>
          <a:p>
            <a:pPr>
              <a:lnSpc>
                <a:spcPts val="25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Concatenation operator</a:t>
            </a:r>
          </a:p>
          <a:p>
            <a:pPr>
              <a:lnSpc>
                <a:spcPts val="25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Eliminating Duplicate </a:t>
            </a:r>
            <a:r>
              <a:rPr lang="en-US" sz="2400" dirty="0" smtClean="0">
                <a:solidFill>
                  <a:srgbClr val="0070C0"/>
                </a:solidFill>
              </a:rPr>
              <a:t>rows</a:t>
            </a: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Write a query to display 1st row from </a:t>
            </a:r>
            <a:r>
              <a:rPr lang="en-US" sz="2400" dirty="0" err="1">
                <a:solidFill>
                  <a:srgbClr val="0070C0"/>
                </a:solidFill>
              </a:rPr>
              <a:t>emp</a:t>
            </a:r>
            <a:r>
              <a:rPr lang="en-US" sz="2400" dirty="0">
                <a:solidFill>
                  <a:srgbClr val="0070C0"/>
                </a:solidFill>
              </a:rPr>
              <a:t> table using </a:t>
            </a:r>
            <a:r>
              <a:rPr lang="en-US" sz="2400" dirty="0" err="1">
                <a:solidFill>
                  <a:srgbClr val="0070C0"/>
                </a:solidFill>
              </a:rPr>
              <a:t>rowid</a:t>
            </a:r>
            <a:r>
              <a:rPr lang="en-US" sz="2400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ts val="2500"/>
              </a:lnSpc>
            </a:pPr>
            <a:endParaRPr lang="en-US" sz="2400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Write </a:t>
            </a:r>
            <a:r>
              <a:rPr lang="en-US" sz="2400" dirty="0">
                <a:solidFill>
                  <a:srgbClr val="0070C0"/>
                </a:solidFill>
              </a:rPr>
              <a:t>a query to display last row from </a:t>
            </a:r>
            <a:r>
              <a:rPr lang="en-US" sz="2400" dirty="0" err="1">
                <a:solidFill>
                  <a:srgbClr val="0070C0"/>
                </a:solidFill>
              </a:rPr>
              <a:t>emp</a:t>
            </a:r>
            <a:r>
              <a:rPr lang="en-US" sz="2400" dirty="0">
                <a:solidFill>
                  <a:srgbClr val="0070C0"/>
                </a:solidFill>
              </a:rPr>
              <a:t> table using </a:t>
            </a:r>
            <a:r>
              <a:rPr lang="en-US" sz="2400" dirty="0" err="1">
                <a:solidFill>
                  <a:srgbClr val="0070C0"/>
                </a:solidFill>
              </a:rPr>
              <a:t>rowid</a:t>
            </a:r>
            <a:r>
              <a:rPr lang="en-US" sz="2400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ts val="2500"/>
              </a:lnSpc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9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61" y="365125"/>
            <a:ext cx="11190907" cy="12833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fontAlgn="base"/>
            <a:r>
              <a:rPr lang="en-US" sz="40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Creating Duplicate Table From Existing Table [duplicate]</a:t>
            </a:r>
            <a:endParaRPr lang="en-US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25480" cy="4394200"/>
          </a:xfrm>
        </p:spPr>
        <p:txBody>
          <a:bodyPr/>
          <a:lstStyle/>
          <a:p>
            <a:pPr fontAlgn="base"/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fontAlgn="base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1.create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 copy of an Oracle table without copying the data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?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2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create full copy of existing table in oracle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41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6420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operator used in select statement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8200" y="1906072"/>
            <a:ext cx="10803468" cy="4037527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4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operator</a:t>
            </a:r>
            <a:r>
              <a:rPr lang="en-US" sz="44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2500"/>
              </a:lnSpc>
            </a:pPr>
            <a:endParaRPr lang="en-US" sz="44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4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1.Write a query to display </a:t>
            </a:r>
            <a:endParaRPr lang="en-US" sz="4400" i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4400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ename,sal,annsal</a:t>
            </a:r>
            <a:r>
              <a:rPr lang="en-US" sz="44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44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</a:t>
            </a:r>
            <a:r>
              <a:rPr lang="en-US" sz="4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table.</a:t>
            </a:r>
          </a:p>
          <a:p>
            <a:pPr>
              <a:lnSpc>
                <a:spcPts val="2500"/>
              </a:lnSpc>
            </a:pPr>
            <a:endParaRPr lang="en-US" sz="4400" i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44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2.Write </a:t>
            </a:r>
            <a:r>
              <a:rPr lang="en-US" sz="4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query to display the employees </a:t>
            </a:r>
            <a:endParaRPr lang="en-US" sz="4400" i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44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</a:t>
            </a:r>
            <a:r>
              <a:rPr lang="en-US" sz="4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getting </a:t>
            </a:r>
            <a:r>
              <a:rPr lang="en-US" sz="44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morethan</a:t>
            </a:r>
            <a:r>
              <a:rPr lang="en-US" sz="4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30000 annual </a:t>
            </a:r>
            <a:endParaRPr lang="en-US" sz="4400" i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sz="44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salaries </a:t>
            </a:r>
            <a:r>
              <a:rPr lang="en-US" sz="4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44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</a:t>
            </a:r>
            <a:r>
              <a:rPr lang="en-US" sz="4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table.</a:t>
            </a:r>
          </a:p>
          <a:p>
            <a:pPr>
              <a:lnSpc>
                <a:spcPts val="2500"/>
              </a:lnSpc>
            </a:pPr>
            <a:endParaRPr lang="en-US" sz="44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01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operator used in select statement</a:t>
            </a:r>
            <a:endParaRPr lang="en-US" sz="32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66120" cy="4394200"/>
          </a:xfrm>
        </p:spPr>
        <p:txBody>
          <a:bodyPr/>
          <a:lstStyle/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</a:rPr>
              <a:t>Relational operator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</a:rPr>
              <a:t>-------------------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</a:rPr>
              <a:t>Write a query to display the employees except job as clerk from </a:t>
            </a:r>
            <a:r>
              <a:rPr lang="en-US" sz="2800" i="1" dirty="0" err="1">
                <a:solidFill>
                  <a:srgbClr val="0070C0"/>
                </a:solidFill>
              </a:rPr>
              <a:t>emp</a:t>
            </a:r>
            <a:r>
              <a:rPr lang="en-US" sz="2800" i="1" dirty="0">
                <a:solidFill>
                  <a:srgbClr val="0070C0"/>
                </a:solidFill>
              </a:rPr>
              <a:t> table</a:t>
            </a:r>
            <a:r>
              <a:rPr lang="en-US" sz="2800" i="1" dirty="0" smtClean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</a:rPr>
              <a:t>Write a query to display the employees who are getting more than 2000 salary from </a:t>
            </a:r>
            <a:r>
              <a:rPr lang="en-US" sz="2800" i="1" dirty="0" err="1">
                <a:solidFill>
                  <a:srgbClr val="0070C0"/>
                </a:solidFill>
              </a:rPr>
              <a:t>emp</a:t>
            </a:r>
            <a:r>
              <a:rPr lang="en-US" sz="2800" i="1" dirty="0">
                <a:solidFill>
                  <a:srgbClr val="0070C0"/>
                </a:solidFill>
              </a:rPr>
              <a:t> table.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38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operator used in select statement</a:t>
            </a:r>
            <a:endParaRPr lang="en-US" sz="36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193532"/>
            <a:ext cx="11347028" cy="4973587"/>
          </a:xfrm>
        </p:spPr>
        <p:txBody>
          <a:bodyPr>
            <a:normAutofit fontScale="92500"/>
          </a:bodyPr>
          <a:lstStyle/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Logical operator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----------------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query to display those clerks having more than 1500 salary from employee table.</a:t>
            </a:r>
          </a:p>
          <a:p>
            <a:pPr>
              <a:lnSpc>
                <a:spcPts val="25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query to display whose jobs are clerk either employee is getting more than 1500 salary from employee table.</a:t>
            </a:r>
          </a:p>
          <a:p>
            <a:pPr>
              <a:lnSpc>
                <a:spcPts val="25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query to display the employees who are belongs to the </a:t>
            </a:r>
            <a:r>
              <a:rPr lang="en-US" sz="3600" dirty="0" err="1">
                <a:solidFill>
                  <a:srgbClr val="0070C0"/>
                </a:solidFill>
              </a:rPr>
              <a:t>dept</a:t>
            </a:r>
            <a:r>
              <a:rPr lang="en-US" sz="3600" dirty="0">
                <a:solidFill>
                  <a:srgbClr val="0070C0"/>
                </a:solidFill>
              </a:rPr>
              <a:t> numbers 10 and 30.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46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FF39422E-CC3E-4D1B-967E-6348BF9707D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D2268FB9-5694-42F3-8EE9-00BC38ECA62F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sunilSir</Template>
  <TotalTime>266</TotalTime>
  <Words>552</Words>
  <Application>Microsoft Office PowerPoint</Application>
  <PresentationFormat>Widescreen</PresentationFormat>
  <Paragraphs>163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Cambria</vt:lpstr>
      <vt:lpstr>Cascadia Mono SemiLight</vt:lpstr>
      <vt:lpstr>Constantia</vt:lpstr>
      <vt:lpstr>Courier New</vt:lpstr>
      <vt:lpstr>CSM Bold</vt:lpstr>
      <vt:lpstr>CSM Book</vt:lpstr>
      <vt:lpstr>Times New Roman</vt:lpstr>
      <vt:lpstr>Trebuchet MS</vt:lpstr>
      <vt:lpstr>Wingdings 3</vt:lpstr>
      <vt:lpstr>1_Custom Design</vt:lpstr>
      <vt:lpstr>Custom Design</vt:lpstr>
      <vt:lpstr>Facet</vt:lpstr>
      <vt:lpstr>PowerPoint Presentation</vt:lpstr>
      <vt:lpstr>Basic select statement</vt:lpstr>
      <vt:lpstr>Defining SQL order of execution</vt:lpstr>
      <vt:lpstr>Basic select statement</vt:lpstr>
      <vt:lpstr>Basic select statement</vt:lpstr>
      <vt:lpstr>Creating Duplicate Table From Existing Table [duplicate]</vt:lpstr>
      <vt:lpstr>operator used in select statement</vt:lpstr>
      <vt:lpstr>operator used in select statement</vt:lpstr>
      <vt:lpstr>operator used in select statement</vt:lpstr>
      <vt:lpstr>operator used in select statement</vt:lpstr>
      <vt:lpstr>operator used in select statement</vt:lpstr>
      <vt:lpstr>operator used in select statement</vt:lpstr>
      <vt:lpstr>operator used in select statement</vt:lpstr>
      <vt:lpstr>Rules of Precedence:</vt:lpstr>
      <vt:lpstr>Character Strings and Dates</vt:lpstr>
      <vt:lpstr>Order By Clause</vt:lpstr>
      <vt:lpstr>The Order by clause comes last in the select statement.</vt:lpstr>
      <vt:lpstr>Sorting in Descending order</vt:lpstr>
      <vt:lpstr>- Sorting by column Alias</vt:lpstr>
      <vt:lpstr>- Sorting by Multiple columns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RANJAN SAHOO</dc:creator>
  <cp:lastModifiedBy>Sunil Kumar Choudhury</cp:lastModifiedBy>
  <cp:revision>9</cp:revision>
  <dcterms:created xsi:type="dcterms:W3CDTF">2023-05-02T17:10:56Z</dcterms:created>
  <dcterms:modified xsi:type="dcterms:W3CDTF">2023-07-14T11:11:44Z</dcterms:modified>
</cp:coreProperties>
</file>